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56" r:id="rId2"/>
    <p:sldId id="312" r:id="rId3"/>
    <p:sldId id="329" r:id="rId4"/>
    <p:sldId id="330" r:id="rId5"/>
    <p:sldId id="331" r:id="rId6"/>
    <p:sldId id="332" r:id="rId7"/>
    <p:sldId id="320" r:id="rId8"/>
    <p:sldId id="333" r:id="rId9"/>
    <p:sldId id="335" r:id="rId10"/>
    <p:sldId id="336" r:id="rId11"/>
    <p:sldId id="337" r:id="rId12"/>
    <p:sldId id="334" r:id="rId13"/>
    <p:sldId id="317" r:id="rId1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xonP" initials="D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333D4-C862-45B6-8317-2877931490C0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587DB-5CA8-45F6-B75C-A11ACAAD943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638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BDF19-1CC3-4CE1-ABAC-A6B6BFF60D88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F66F5-C314-43C9-9E49-13BB8CB26A4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8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87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54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6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1340768"/>
            <a:ext cx="7344816" cy="1470025"/>
          </a:xfrm>
        </p:spPr>
        <p:txBody>
          <a:bodyPr>
            <a:normAutofit fontScale="90000"/>
          </a:bodyPr>
          <a:lstStyle/>
          <a:p>
            <a:r>
              <a:rPr lang="en-GB" sz="4000" dirty="0"/>
              <a:t>Introduction and general information:</a:t>
            </a:r>
            <a:br>
              <a:rPr lang="en-GB" sz="4000" dirty="0"/>
            </a:br>
            <a:r>
              <a:rPr lang="en-GB" sz="4000" dirty="0"/>
              <a:t>Expected benefits of the new OIML-CS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924944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Peter Ulbig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COOMET Vice </a:t>
            </a:r>
            <a:r>
              <a:rPr lang="fr-FR" sz="2000" dirty="0" err="1">
                <a:solidFill>
                  <a:schemeClr val="tx1"/>
                </a:solidFill>
              </a:rPr>
              <a:t>President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51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10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96752"/>
            <a:ext cx="836327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different </a:t>
            </a:r>
            <a:r>
              <a:rPr lang="de-DE" dirty="0" err="1"/>
              <a:t>operators</a:t>
            </a:r>
            <a:r>
              <a:rPr lang="de-DE" dirty="0"/>
              <a:t>?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69BE50E-74CC-473F-92D4-39468279B4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1965653"/>
            <a:ext cx="2089415" cy="1567061"/>
          </a:xfrm>
          <a:prstGeom prst="rect">
            <a:avLst/>
          </a:prstGeom>
        </p:spPr>
      </p:pic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99CB7A9E-755A-4425-9868-9B5DC28553C7}"/>
              </a:ext>
            </a:extLst>
          </p:cNvPr>
          <p:cNvSpPr/>
          <p:nvPr/>
        </p:nvSpPr>
        <p:spPr>
          <a:xfrm>
            <a:off x="539552" y="1988840"/>
            <a:ext cx="2016224" cy="1008112"/>
          </a:xfrm>
          <a:prstGeom prst="roundRect">
            <a:avLst/>
          </a:prstGeom>
          <a:gradFill>
            <a:gsLst>
              <a:gs pos="77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Issuing</a:t>
            </a:r>
            <a:r>
              <a:rPr lang="de-DE" sz="2000" b="1" dirty="0"/>
              <a:t> </a:t>
            </a:r>
            <a:r>
              <a:rPr lang="de-DE" sz="2000" b="1" dirty="0" err="1"/>
              <a:t>authority</a:t>
            </a:r>
            <a:endParaRPr lang="de-DE" sz="2000" b="1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8129BAA-164C-4A3F-B9F5-148D82EEAC35}"/>
              </a:ext>
            </a:extLst>
          </p:cNvPr>
          <p:cNvSpPr/>
          <p:nvPr/>
        </p:nvSpPr>
        <p:spPr>
          <a:xfrm>
            <a:off x="557832" y="3212976"/>
            <a:ext cx="804661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Acceptance of the certificates </a:t>
            </a:r>
            <a:r>
              <a:rPr lang="en-US" sz="2000" dirty="0"/>
              <a:t>on an international level </a:t>
            </a:r>
            <a:br>
              <a:rPr lang="en-US" sz="2000" dirty="0"/>
            </a:br>
            <a:r>
              <a:rPr lang="en-US" sz="2000" dirty="0"/>
              <a:t>(in all utilizer- and associates-countries)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Being more attractive</a:t>
            </a:r>
            <a:r>
              <a:rPr lang="en-US" sz="2000" dirty="0"/>
              <a:t> for manufacturers from the whole world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Choice of demonstrating competence </a:t>
            </a:r>
            <a:r>
              <a:rPr lang="en-US" sz="2000" dirty="0"/>
              <a:t>by peer assessment or accreditation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Working on the basis of </a:t>
            </a:r>
            <a:r>
              <a:rPr lang="en-US" sz="2000" b="1" dirty="0">
                <a:solidFill>
                  <a:srgbClr val="0070C0"/>
                </a:solidFill>
              </a:rPr>
              <a:t>internationally agreed requirements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Higher degree of capacity utilization </a:t>
            </a:r>
            <a:r>
              <a:rPr lang="en-US" sz="2000" dirty="0"/>
              <a:t>possible</a:t>
            </a:r>
          </a:p>
        </p:txBody>
      </p:sp>
    </p:spTree>
    <p:extLst>
      <p:ext uri="{BB962C8B-B14F-4D97-AF65-F5344CB8AC3E}">
        <p14:creationId xmlns:p14="http://schemas.microsoft.com/office/powerpoint/2010/main" val="23903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96752"/>
            <a:ext cx="836327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different </a:t>
            </a:r>
            <a:r>
              <a:rPr lang="de-DE" dirty="0" err="1"/>
              <a:t>operators</a:t>
            </a:r>
            <a:r>
              <a:rPr lang="de-DE" dirty="0"/>
              <a:t>?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F3947A43-0057-4A27-B514-128A449E85E0}"/>
              </a:ext>
            </a:extLst>
          </p:cNvPr>
          <p:cNvSpPr/>
          <p:nvPr/>
        </p:nvSpPr>
        <p:spPr>
          <a:xfrm>
            <a:off x="467544" y="2022308"/>
            <a:ext cx="2016224" cy="1008112"/>
          </a:xfrm>
          <a:prstGeom prst="roundRect">
            <a:avLst/>
          </a:prstGeom>
          <a:gradFill>
            <a:gsLst>
              <a:gs pos="76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Customer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A6B8CB7-7BF2-4A73-A620-FE20A3D35924}"/>
              </a:ext>
            </a:extLst>
          </p:cNvPr>
          <p:cNvSpPr/>
          <p:nvPr/>
        </p:nvSpPr>
        <p:spPr>
          <a:xfrm>
            <a:off x="197793" y="3284984"/>
            <a:ext cx="8046615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Higher reliability </a:t>
            </a:r>
            <a:r>
              <a:rPr lang="en-US" sz="2000" dirty="0"/>
              <a:t>on measuring instruments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Measurements can be compared </a:t>
            </a:r>
            <a:r>
              <a:rPr lang="en-US" sz="2000" dirty="0"/>
              <a:t>on international level, </a:t>
            </a:r>
            <a:br>
              <a:rPr lang="en-US" sz="2000" dirty="0"/>
            </a:br>
            <a:r>
              <a:rPr lang="en-US" sz="2000" dirty="0"/>
              <a:t>e.g. exhaust gas analyzers</a:t>
            </a:r>
            <a:br>
              <a:rPr lang="en-US" sz="2000" dirty="0"/>
            </a:br>
            <a:r>
              <a:rPr lang="en-US" sz="2000" dirty="0"/>
              <a:t>(interesting especially for companies working in several countries)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Maybe lower prices for measuring instruments</a:t>
            </a:r>
            <a:r>
              <a:rPr lang="en-US" sz="2000" dirty="0"/>
              <a:t>, as the manufacturers save much money (no duplicate testing; easier approval procedures!)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Measuring instruments are </a:t>
            </a:r>
            <a:r>
              <a:rPr lang="en-US" sz="2000" b="1" dirty="0">
                <a:solidFill>
                  <a:srgbClr val="0070C0"/>
                </a:solidFill>
              </a:rPr>
              <a:t>prepared for national metrological control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17C4813-00F1-4A3C-AE0B-2ECFBF5C5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2029222"/>
            <a:ext cx="1784344" cy="178434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CA081A53-2F1F-4AAC-9E91-8E6D1C6479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20" y="1878292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00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12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Summary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BDFA1AE-3963-4D96-9EF5-7EC4B44A7E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2110294"/>
            <a:ext cx="1514576" cy="1403210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CD5C1F33-BC01-4D9E-8C78-65E78796C709}"/>
              </a:ext>
            </a:extLst>
          </p:cNvPr>
          <p:cNvSpPr txBox="1"/>
          <p:nvPr/>
        </p:nvSpPr>
        <p:spPr>
          <a:xfrm>
            <a:off x="323528" y="1788978"/>
            <a:ext cx="6653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chemeClr val="accent1"/>
                </a:solidFill>
              </a:rPr>
              <a:t>The </a:t>
            </a:r>
            <a:r>
              <a:rPr lang="de-DE" sz="2400" b="1" dirty="0" err="1">
                <a:solidFill>
                  <a:schemeClr val="accent1"/>
                </a:solidFill>
              </a:rPr>
              <a:t>new</a:t>
            </a:r>
            <a:r>
              <a:rPr lang="de-DE" sz="2400" b="1" dirty="0">
                <a:solidFill>
                  <a:schemeClr val="accent1"/>
                </a:solidFill>
              </a:rPr>
              <a:t> OIML-CS </a:t>
            </a:r>
            <a:r>
              <a:rPr lang="de-DE" sz="2400" b="1" dirty="0" err="1">
                <a:solidFill>
                  <a:schemeClr val="accent1"/>
                </a:solidFill>
              </a:rPr>
              <a:t>represents</a:t>
            </a:r>
            <a:r>
              <a:rPr lang="de-DE" sz="2400" b="1" dirty="0">
                <a:solidFill>
                  <a:schemeClr val="accent1"/>
                </a:solidFill>
              </a:rPr>
              <a:t> a </a:t>
            </a:r>
            <a:r>
              <a:rPr lang="de-DE" sz="2400" b="1" dirty="0" err="1">
                <a:solidFill>
                  <a:schemeClr val="accent1"/>
                </a:solidFill>
              </a:rPr>
              <a:t>certification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system</a:t>
            </a:r>
            <a:endParaRPr lang="de-DE" sz="2400" b="1" dirty="0">
              <a:solidFill>
                <a:schemeClr val="accent1"/>
              </a:solidFill>
            </a:endParaRPr>
          </a:p>
          <a:p>
            <a:r>
              <a:rPr lang="de-DE" sz="2400" b="1" dirty="0" err="1">
                <a:solidFill>
                  <a:schemeClr val="accent1"/>
                </a:solidFill>
              </a:rPr>
              <a:t>for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the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whole</a:t>
            </a:r>
            <a:r>
              <a:rPr lang="de-DE" sz="2400" b="1" dirty="0">
                <a:solidFill>
                  <a:schemeClr val="accent1"/>
                </a:solidFill>
              </a:rPr>
              <a:t> (OIML) </a:t>
            </a:r>
            <a:r>
              <a:rPr lang="de-DE" sz="2400" b="1" dirty="0" err="1">
                <a:solidFill>
                  <a:schemeClr val="accent1"/>
                </a:solidFill>
              </a:rPr>
              <a:t>world</a:t>
            </a:r>
            <a:r>
              <a:rPr lang="de-DE" sz="2400" b="1" dirty="0">
                <a:solidFill>
                  <a:schemeClr val="accent1"/>
                </a:solidFill>
              </a:rPr>
              <a:t>. </a:t>
            </a:r>
            <a:br>
              <a:rPr lang="de-DE" sz="2400" b="1" dirty="0">
                <a:solidFill>
                  <a:schemeClr val="accent1"/>
                </a:solidFill>
              </a:rPr>
            </a:br>
            <a:endParaRPr lang="de-DE" sz="2400" b="1" dirty="0">
              <a:solidFill>
                <a:schemeClr val="accent1"/>
              </a:solidFill>
            </a:endParaRPr>
          </a:p>
          <a:p>
            <a:endParaRPr lang="de-DE" sz="2400" b="1" dirty="0"/>
          </a:p>
          <a:p>
            <a:endParaRPr lang="de-DE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400" b="1" dirty="0">
              <a:solidFill>
                <a:schemeClr val="accent1"/>
              </a:solidFill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F8F28324-7996-4F75-ADE6-CACD54586D22}"/>
              </a:ext>
            </a:extLst>
          </p:cNvPr>
          <p:cNvSpPr/>
          <p:nvPr/>
        </p:nvSpPr>
        <p:spPr>
          <a:xfrm>
            <a:off x="364300" y="2811899"/>
            <a:ext cx="8041179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The </a:t>
            </a:r>
            <a:r>
              <a:rPr lang="de-DE" sz="2400" b="1" dirty="0" err="1"/>
              <a:t>benefits</a:t>
            </a:r>
            <a:r>
              <a:rPr lang="de-DE" sz="2400" b="1" dirty="0"/>
              <a:t> </a:t>
            </a:r>
            <a:r>
              <a:rPr lang="de-DE" sz="2400" b="1" dirty="0" err="1"/>
              <a:t>are</a:t>
            </a:r>
            <a:r>
              <a:rPr lang="de-DE" sz="2400" b="1" dirty="0"/>
              <a:t> </a:t>
            </a:r>
            <a:r>
              <a:rPr lang="de-DE" sz="2400" b="1" dirty="0" err="1"/>
              <a:t>especially</a:t>
            </a:r>
            <a:r>
              <a:rPr lang="de-DE" sz="2400" b="1" dirty="0"/>
              <a:t>:</a:t>
            </a:r>
          </a:p>
          <a:p>
            <a:endParaRPr lang="de-DE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/>
              <a:t>international </a:t>
            </a:r>
            <a:r>
              <a:rPr lang="de-DE" sz="2400" b="1" dirty="0" err="1"/>
              <a:t>harmonized</a:t>
            </a:r>
            <a:r>
              <a:rPr lang="de-DE" sz="2400" b="1" dirty="0"/>
              <a:t> </a:t>
            </a:r>
            <a:r>
              <a:rPr lang="de-DE" sz="2400" b="1" dirty="0" err="1"/>
              <a:t>requirements</a:t>
            </a:r>
            <a:r>
              <a:rPr lang="de-DE" sz="2400" b="1" dirty="0"/>
              <a:t> </a:t>
            </a:r>
            <a:r>
              <a:rPr lang="de-DE" sz="2400" b="1" dirty="0" err="1"/>
              <a:t>for</a:t>
            </a:r>
            <a:r>
              <a:rPr lang="de-DE" sz="2400" b="1" dirty="0"/>
              <a:t> </a:t>
            </a:r>
            <a:r>
              <a:rPr lang="de-DE" sz="2400" b="1" dirty="0" err="1"/>
              <a:t>measuring</a:t>
            </a:r>
            <a:r>
              <a:rPr lang="de-DE" sz="2400" b="1" dirty="0"/>
              <a:t> </a:t>
            </a:r>
            <a:r>
              <a:rPr lang="de-DE" sz="2400" b="1" dirty="0" err="1"/>
              <a:t>instruments</a:t>
            </a:r>
            <a:endParaRPr lang="de-DE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err="1"/>
              <a:t>highly</a:t>
            </a:r>
            <a:r>
              <a:rPr lang="de-DE" sz="2400" b="1" dirty="0"/>
              <a:t> </a:t>
            </a:r>
            <a:r>
              <a:rPr lang="de-DE" sz="2400" b="1" dirty="0" err="1"/>
              <a:t>reduced</a:t>
            </a:r>
            <a:r>
              <a:rPr lang="de-DE" sz="2400" b="1" dirty="0"/>
              <a:t> </a:t>
            </a:r>
            <a:r>
              <a:rPr lang="de-DE" sz="2400" b="1" dirty="0" err="1"/>
              <a:t>bureaucratic</a:t>
            </a:r>
            <a:r>
              <a:rPr lang="de-DE" sz="2400" b="1" dirty="0"/>
              <a:t> </a:t>
            </a:r>
            <a:r>
              <a:rPr lang="de-DE" sz="2400" b="1" dirty="0" err="1"/>
              <a:t>efforts</a:t>
            </a:r>
            <a:r>
              <a:rPr lang="de-DE" sz="2400" b="1" dirty="0"/>
              <a:t> </a:t>
            </a:r>
            <a:r>
              <a:rPr lang="de-DE" sz="2400" b="1" dirty="0" err="1"/>
              <a:t>saving</a:t>
            </a:r>
            <a:r>
              <a:rPr lang="de-DE" sz="2400" b="1" dirty="0"/>
              <a:t> time </a:t>
            </a:r>
            <a:br>
              <a:rPr lang="de-DE" sz="2400" b="1" dirty="0"/>
            </a:br>
            <a:r>
              <a:rPr lang="de-DE" sz="2400" b="1" dirty="0"/>
              <a:t>and </a:t>
            </a:r>
            <a:r>
              <a:rPr lang="de-DE" sz="2400" b="1" dirty="0" err="1"/>
              <a:t>money</a:t>
            </a:r>
            <a:endParaRPr lang="de-DE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b="1" dirty="0" err="1"/>
              <a:t>more</a:t>
            </a:r>
            <a:r>
              <a:rPr lang="de-DE" sz="2400" b="1" dirty="0"/>
              <a:t> </a:t>
            </a:r>
            <a:r>
              <a:rPr lang="de-DE" sz="2400" b="1" dirty="0" err="1"/>
              <a:t>thrust</a:t>
            </a:r>
            <a:r>
              <a:rPr lang="de-DE" sz="2400" b="1" dirty="0"/>
              <a:t> </a:t>
            </a:r>
            <a:r>
              <a:rPr lang="de-DE" sz="2400" b="1" dirty="0" err="1"/>
              <a:t>into</a:t>
            </a:r>
            <a:r>
              <a:rPr lang="de-DE" sz="2400" b="1" dirty="0"/>
              <a:t> a </a:t>
            </a:r>
            <a:r>
              <a:rPr lang="de-DE" sz="2400" b="1" dirty="0" err="1"/>
              <a:t>worldwide</a:t>
            </a:r>
            <a:r>
              <a:rPr lang="de-DE" sz="2400" b="1" dirty="0"/>
              <a:t> </a:t>
            </a:r>
            <a:r>
              <a:rPr lang="de-DE" sz="2400" b="1" dirty="0" err="1"/>
              <a:t>system</a:t>
            </a:r>
            <a:r>
              <a:rPr lang="de-DE" sz="2400" b="1" dirty="0"/>
              <a:t> </a:t>
            </a:r>
            <a:r>
              <a:rPr lang="de-DE" sz="2400" b="1" dirty="0" err="1"/>
              <a:t>of</a:t>
            </a:r>
            <a:r>
              <a:rPr lang="de-DE" sz="2400" b="1" dirty="0"/>
              <a:t> </a:t>
            </a:r>
            <a:br>
              <a:rPr lang="de-DE" sz="2400" b="1" dirty="0"/>
            </a:br>
            <a:r>
              <a:rPr lang="de-DE" sz="2400" b="1" dirty="0"/>
              <a:t>mutual </a:t>
            </a:r>
            <a:r>
              <a:rPr lang="de-DE" sz="2400" b="1" dirty="0" err="1"/>
              <a:t>recognition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42574481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Peter Ulbig</a:t>
            </a:r>
          </a:p>
          <a:p>
            <a:pPr marL="0" indent="0" algn="ctr">
              <a:buNone/>
            </a:pPr>
            <a:r>
              <a:rPr lang="en-US" sz="2400" b="1" dirty="0"/>
              <a:t>COOMET Vice President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peter.ulbig@ptb.de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531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/>
              <a:t>Topics</a:t>
            </a:r>
          </a:p>
        </p:txBody>
      </p:sp>
      <p:sp>
        <p:nvSpPr>
          <p:cNvPr id="29" name="Text Box 1">
            <a:extLst>
              <a:ext uri="{FF2B5EF4-FFF2-40B4-BE49-F238E27FC236}">
                <a16:creationId xmlns:a16="http://schemas.microsoft.com/office/drawing/2014/main" id="{E149C774-88BE-4084-ADFD-C680F7EE4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327" y="2132856"/>
            <a:ext cx="7058897" cy="3541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latin typeface="+mj-lt"/>
                <a:cs typeface="Arial" pitchFamily="34" charset="0"/>
              </a:rPr>
              <a:t>What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would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be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without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it</a:t>
            </a:r>
            <a:r>
              <a:rPr lang="de-DE" sz="2400" b="1" dirty="0">
                <a:latin typeface="+mj-lt"/>
                <a:cs typeface="Arial" pitchFamily="34" charset="0"/>
              </a:rPr>
              <a:t>? </a:t>
            </a:r>
            <a:r>
              <a:rPr lang="de-DE" sz="2400" b="1" dirty="0" err="1">
                <a:latin typeface="+mj-lt"/>
                <a:cs typeface="Arial" pitchFamily="34" charset="0"/>
              </a:rPr>
              <a:t>What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would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we</a:t>
            </a:r>
            <a:r>
              <a:rPr lang="de-DE" sz="2400" b="1" dirty="0">
                <a:latin typeface="+mj-lt"/>
                <a:cs typeface="Arial" pitchFamily="34" charset="0"/>
              </a:rPr>
              <a:t> miss?</a:t>
            </a:r>
            <a:br>
              <a:rPr lang="de-DE" sz="2400" b="1" dirty="0">
                <a:latin typeface="+mj-lt"/>
                <a:cs typeface="Arial" pitchFamily="34" charset="0"/>
              </a:rPr>
            </a:br>
            <a:endParaRPr lang="de-DE" sz="2400" b="1" dirty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cs typeface="Arial" pitchFamily="34" charset="0"/>
              </a:rPr>
              <a:t>If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we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talk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about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benefits</a:t>
            </a:r>
            <a:r>
              <a:rPr lang="de-DE" sz="2400" b="1" dirty="0">
                <a:cs typeface="Arial" pitchFamily="34" charset="0"/>
              </a:rPr>
              <a:t>: </a:t>
            </a:r>
            <a:r>
              <a:rPr lang="de-DE" sz="2400" b="1" dirty="0" err="1">
                <a:cs typeface="Arial" pitchFamily="34" charset="0"/>
              </a:rPr>
              <a:t>for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whom</a:t>
            </a:r>
            <a:r>
              <a:rPr lang="de-DE" sz="2400" b="1" dirty="0">
                <a:cs typeface="Arial" pitchFamily="34" charset="0"/>
              </a:rPr>
              <a:t>?</a:t>
            </a:r>
            <a:br>
              <a:rPr lang="de-DE" sz="2400" b="1" dirty="0">
                <a:cs typeface="Arial" pitchFamily="34" charset="0"/>
              </a:rPr>
            </a:br>
            <a:endParaRPr lang="de-DE" sz="2400" b="1" dirty="0">
              <a:latin typeface="+mj-lt"/>
              <a:cs typeface="Arial" pitchFamily="34" charset="0"/>
            </a:endParaRPr>
          </a:p>
          <a:p>
            <a:pPr marL="514350" indent="-514350"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cs typeface="Arial" pitchFamily="34" charset="0"/>
              </a:rPr>
              <a:t>What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are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the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benefits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for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the</a:t>
            </a:r>
            <a:r>
              <a:rPr lang="de-DE" sz="2400" b="1" dirty="0">
                <a:cs typeface="Arial" pitchFamily="34" charset="0"/>
              </a:rPr>
              <a:t> different </a:t>
            </a:r>
            <a:r>
              <a:rPr lang="de-DE" sz="2400" b="1" dirty="0" err="1">
                <a:cs typeface="Arial" pitchFamily="34" charset="0"/>
              </a:rPr>
              <a:t>operators</a:t>
            </a:r>
            <a:r>
              <a:rPr lang="de-DE" sz="2400" b="1" dirty="0">
                <a:cs typeface="Arial" pitchFamily="34" charset="0"/>
              </a:rPr>
              <a:t>?</a:t>
            </a:r>
          </a:p>
          <a:p>
            <a:pPr marL="514350" indent="-514350"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400" b="1" dirty="0"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>
                <a:latin typeface="+mj-lt"/>
                <a:cs typeface="Arial" pitchFamily="34" charset="0"/>
              </a:rPr>
              <a:t>Summary</a:t>
            </a:r>
          </a:p>
          <a:p>
            <a:pPr marL="514350" indent="-514350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dirty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323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01D9624-88FB-491A-941F-7F53AEF1AD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44" y="1204086"/>
            <a:ext cx="7199200" cy="5323516"/>
          </a:xfrm>
          <a:prstGeom prst="rect">
            <a:avLst/>
          </a:prstGeom>
        </p:spPr>
      </p:pic>
      <p:sp>
        <p:nvSpPr>
          <p:cNvPr id="12" name="Rechteck 11">
            <a:extLst>
              <a:ext uri="{FF2B5EF4-FFF2-40B4-BE49-F238E27FC236}">
                <a16:creationId xmlns:a16="http://schemas.microsoft.com/office/drawing/2014/main" id="{8CB29517-3F36-41C7-8153-3AEB1F4F429D}"/>
              </a:ext>
            </a:extLst>
          </p:cNvPr>
          <p:cNvSpPr/>
          <p:nvPr/>
        </p:nvSpPr>
        <p:spPr>
          <a:xfrm>
            <a:off x="3853520" y="5369908"/>
            <a:ext cx="2808312" cy="86409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193 </a:t>
            </a:r>
            <a:r>
              <a:rPr lang="de-DE" dirty="0" err="1">
                <a:solidFill>
                  <a:schemeClr val="tx1"/>
                </a:solidFill>
              </a:rPr>
              <a:t>member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states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of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</a:t>
            </a:r>
            <a:r>
              <a:rPr lang="de-DE" dirty="0">
                <a:solidFill>
                  <a:schemeClr val="tx1"/>
                </a:solidFill>
              </a:rPr>
              <a:t> United </a:t>
            </a:r>
            <a:r>
              <a:rPr lang="de-DE" dirty="0" err="1">
                <a:solidFill>
                  <a:schemeClr val="tx1"/>
                </a:solidFill>
              </a:rPr>
              <a:t>Nations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have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de-DE" dirty="0" err="1">
                <a:solidFill>
                  <a:schemeClr val="tx1"/>
                </a:solidFill>
              </a:rPr>
              <a:t>their</a:t>
            </a:r>
            <a:r>
              <a:rPr lang="de-DE" dirty="0">
                <a:solidFill>
                  <a:schemeClr val="tx1"/>
                </a:solidFill>
              </a:rPr>
              <a:t> own </a:t>
            </a:r>
            <a:r>
              <a:rPr lang="de-DE" dirty="0" err="1">
                <a:solidFill>
                  <a:schemeClr val="tx1"/>
                </a:solidFill>
              </a:rPr>
              <a:t>regulation</a:t>
            </a:r>
            <a:r>
              <a:rPr lang="de-DE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5807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would be without it?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03EFE00-842C-4DBF-BEAB-6AB4CC21AABB}"/>
              </a:ext>
            </a:extLst>
          </p:cNvPr>
          <p:cNvSpPr txBox="1"/>
          <p:nvPr/>
        </p:nvSpPr>
        <p:spPr>
          <a:xfrm>
            <a:off x="195856" y="1706026"/>
            <a:ext cx="7904536" cy="5539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Every </a:t>
            </a:r>
            <a:r>
              <a:rPr lang="de-DE" sz="2400" b="1" dirty="0" err="1">
                <a:solidFill>
                  <a:srgbClr val="0070C0"/>
                </a:solidFill>
              </a:rPr>
              <a:t>manufacturer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of</a:t>
            </a:r>
            <a:r>
              <a:rPr lang="de-DE" sz="2400" b="1" dirty="0">
                <a:solidFill>
                  <a:srgbClr val="0070C0"/>
                </a:solidFill>
              </a:rPr>
              <a:t> a </a:t>
            </a:r>
            <a:r>
              <a:rPr lang="de-DE" sz="2400" b="1" dirty="0" err="1">
                <a:solidFill>
                  <a:srgbClr val="0070C0"/>
                </a:solidFill>
              </a:rPr>
              <a:t>regulated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measuring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instrument</a:t>
            </a:r>
            <a:r>
              <a:rPr lang="de-DE" sz="2400" b="1" dirty="0">
                <a:solidFill>
                  <a:srgbClr val="0070C0"/>
                </a:solidFill>
              </a:rPr>
              <a:t>  …</a:t>
            </a:r>
          </a:p>
          <a:p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would</a:t>
            </a:r>
            <a:r>
              <a:rPr lang="de-DE" sz="2400" dirty="0"/>
              <a:t> </a:t>
            </a:r>
            <a:r>
              <a:rPr lang="de-DE" sz="2400" dirty="0" err="1"/>
              <a:t>need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realize</a:t>
            </a:r>
            <a:r>
              <a:rPr lang="de-DE" sz="2400" dirty="0"/>
              <a:t> </a:t>
            </a:r>
            <a:r>
              <a:rPr lang="de-DE" sz="2400" b="1" dirty="0" err="1"/>
              <a:t>slightly</a:t>
            </a:r>
            <a:r>
              <a:rPr lang="de-DE" sz="2400" b="1" dirty="0"/>
              <a:t> different </a:t>
            </a:r>
            <a:r>
              <a:rPr lang="de-DE" sz="2400" b="1" dirty="0" err="1"/>
              <a:t>instruments</a:t>
            </a:r>
            <a:r>
              <a:rPr lang="de-DE" sz="2400" dirty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would</a:t>
            </a:r>
            <a:r>
              <a:rPr lang="de-DE" sz="2400" dirty="0"/>
              <a:t> </a:t>
            </a:r>
            <a:r>
              <a:rPr lang="de-DE" sz="2400" dirty="0" err="1"/>
              <a:t>need</a:t>
            </a:r>
            <a:r>
              <a:rPr lang="de-DE" sz="2400" dirty="0"/>
              <a:t> a </a:t>
            </a:r>
            <a:r>
              <a:rPr lang="de-DE" sz="2400" b="1" dirty="0"/>
              <a:t>type </a:t>
            </a:r>
            <a:r>
              <a:rPr lang="de-DE" sz="2400" b="1" dirty="0" err="1"/>
              <a:t>approval</a:t>
            </a:r>
            <a:r>
              <a:rPr lang="de-DE" sz="2400" b="1" dirty="0"/>
              <a:t> </a:t>
            </a:r>
            <a:r>
              <a:rPr lang="de-DE" sz="2400" b="1" dirty="0" err="1"/>
              <a:t>certficate</a:t>
            </a:r>
            <a:r>
              <a:rPr lang="de-DE" sz="2400" dirty="0"/>
              <a:t> (</a:t>
            </a:r>
            <a:r>
              <a:rPr lang="de-DE" sz="2400" dirty="0" err="1"/>
              <a:t>or</a:t>
            </a:r>
            <a:r>
              <a:rPr lang="de-DE" sz="2400" dirty="0"/>
              <a:t> </a:t>
            </a:r>
            <a:r>
              <a:rPr lang="de-DE" sz="2400" dirty="0" err="1"/>
              <a:t>something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 err="1"/>
              <a:t>similar</a:t>
            </a:r>
            <a:r>
              <a:rPr lang="de-DE" sz="2400" dirty="0"/>
              <a:t>) </a:t>
            </a:r>
            <a:r>
              <a:rPr lang="de-DE" sz="2400" b="1" dirty="0" err="1"/>
              <a:t>for</a:t>
            </a:r>
            <a:r>
              <a:rPr lang="de-DE" sz="2400" b="1" dirty="0"/>
              <a:t> </a:t>
            </a:r>
            <a:r>
              <a:rPr lang="de-DE" sz="2400" b="1" dirty="0" err="1"/>
              <a:t>every</a:t>
            </a:r>
            <a:r>
              <a:rPr lang="de-DE" sz="2400" b="1" dirty="0"/>
              <a:t> </a:t>
            </a:r>
            <a:r>
              <a:rPr lang="de-DE" sz="2400" b="1" dirty="0" err="1"/>
              <a:t>country</a:t>
            </a:r>
            <a:r>
              <a:rPr lang="de-DE" sz="2400" dirty="0"/>
              <a:t>,</a:t>
            </a:r>
            <a:br>
              <a:rPr lang="de-DE" sz="2400" dirty="0"/>
            </a:b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would</a:t>
            </a:r>
            <a:r>
              <a:rPr lang="de-DE" sz="2400" dirty="0"/>
              <a:t> </a:t>
            </a:r>
            <a:r>
              <a:rPr lang="de-DE" sz="2400" dirty="0" err="1"/>
              <a:t>have</a:t>
            </a:r>
            <a:r>
              <a:rPr lang="de-DE" sz="2400" dirty="0"/>
              <a:t> </a:t>
            </a:r>
            <a:r>
              <a:rPr lang="de-DE" sz="2400" b="1" dirty="0"/>
              <a:t>high </a:t>
            </a:r>
            <a:r>
              <a:rPr lang="de-DE" sz="2400" b="1" dirty="0" err="1"/>
              <a:t>costs</a:t>
            </a:r>
            <a:r>
              <a:rPr lang="de-DE" sz="2400" b="1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all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testing</a:t>
            </a:r>
            <a:r>
              <a:rPr lang="de-DE" sz="2400" dirty="0"/>
              <a:t> and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 err="1"/>
              <a:t>approvals</a:t>
            </a:r>
            <a:r>
              <a:rPr lang="de-DE" sz="2400" dirty="0"/>
              <a:t> in all </a:t>
            </a:r>
            <a:r>
              <a:rPr lang="de-DE" sz="2400" dirty="0" err="1"/>
              <a:t>the</a:t>
            </a:r>
            <a:r>
              <a:rPr lang="de-DE" sz="2400" dirty="0"/>
              <a:t> countries,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would</a:t>
            </a:r>
            <a:r>
              <a:rPr lang="de-DE" sz="2400" dirty="0"/>
              <a:t> </a:t>
            </a:r>
            <a:r>
              <a:rPr lang="de-DE" sz="2400" dirty="0" err="1"/>
              <a:t>have</a:t>
            </a:r>
            <a:r>
              <a:rPr lang="de-DE" sz="2400" dirty="0"/>
              <a:t> a </a:t>
            </a:r>
            <a:r>
              <a:rPr lang="de-DE" sz="2400" b="1" dirty="0" err="1"/>
              <a:t>long</a:t>
            </a:r>
            <a:r>
              <a:rPr lang="de-DE" sz="2400" b="1" dirty="0"/>
              <a:t> time-</a:t>
            </a:r>
            <a:r>
              <a:rPr lang="de-DE" sz="2400" b="1" dirty="0" err="1"/>
              <a:t>to</a:t>
            </a:r>
            <a:r>
              <a:rPr lang="de-DE" sz="2400" b="1" dirty="0"/>
              <a:t>-</a:t>
            </a:r>
            <a:r>
              <a:rPr lang="de-DE" sz="2400" b="1" dirty="0" err="1"/>
              <a:t>market</a:t>
            </a:r>
            <a:r>
              <a:rPr lang="de-DE" sz="2400" b="1" dirty="0"/>
              <a:t> </a:t>
            </a:r>
            <a:r>
              <a:rPr lang="de-DE" sz="2400" b="1" dirty="0" err="1"/>
              <a:t>period</a:t>
            </a:r>
            <a:r>
              <a:rPr lang="de-DE" sz="2400" b="1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his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 err="1"/>
              <a:t>measuring</a:t>
            </a:r>
            <a:r>
              <a:rPr lang="de-DE" sz="2400" dirty="0"/>
              <a:t> </a:t>
            </a:r>
            <a:r>
              <a:rPr lang="de-DE" sz="2400" dirty="0" err="1"/>
              <a:t>instruments</a:t>
            </a:r>
            <a:r>
              <a:rPr lang="de-DE" sz="2400" dirty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 err="1"/>
              <a:t>would</a:t>
            </a:r>
            <a:r>
              <a:rPr lang="de-DE" sz="2400" dirty="0"/>
              <a:t> </a:t>
            </a:r>
            <a:r>
              <a:rPr lang="de-DE" sz="2400" dirty="0" err="1"/>
              <a:t>have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b="1" dirty="0"/>
              <a:t>follow all legislative </a:t>
            </a:r>
            <a:r>
              <a:rPr lang="de-DE" sz="2400" b="1" dirty="0" err="1"/>
              <a:t>changes</a:t>
            </a:r>
            <a:r>
              <a:rPr lang="de-DE" sz="2400" dirty="0"/>
              <a:t> in all countries.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145261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1FEF2B27-C244-45D1-87B2-36C2D9571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728"/>
            <a:ext cx="8229549" cy="5184576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3C412083-36DF-4318-9C5B-60F5A9D9931B}"/>
              </a:ext>
            </a:extLst>
          </p:cNvPr>
          <p:cNvSpPr/>
          <p:nvPr/>
        </p:nvSpPr>
        <p:spPr>
          <a:xfrm>
            <a:off x="3923928" y="5498686"/>
            <a:ext cx="2808312" cy="86409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The same </a:t>
            </a:r>
            <a:r>
              <a:rPr lang="de-DE" dirty="0" err="1">
                <a:solidFill>
                  <a:schemeClr val="tx1"/>
                </a:solidFill>
              </a:rPr>
              <a:t>requirements</a:t>
            </a:r>
            <a:endParaRPr lang="de-DE" dirty="0">
              <a:solidFill>
                <a:schemeClr val="tx1"/>
              </a:solidFill>
            </a:endParaRPr>
          </a:p>
          <a:p>
            <a:pPr algn="ctr"/>
            <a:r>
              <a:rPr lang="de-DE" dirty="0" err="1">
                <a:solidFill>
                  <a:schemeClr val="tx1"/>
                </a:solidFill>
              </a:rPr>
              <a:t>everywhere</a:t>
            </a:r>
            <a:r>
              <a:rPr lang="de-DE" dirty="0">
                <a:solidFill>
                  <a:schemeClr val="tx1"/>
                </a:solidFill>
              </a:rPr>
              <a:t> on </a:t>
            </a:r>
            <a:r>
              <a:rPr lang="de-DE" dirty="0" err="1">
                <a:solidFill>
                  <a:schemeClr val="tx1"/>
                </a:solidFill>
              </a:rPr>
              <a:t>this</a:t>
            </a:r>
            <a:r>
              <a:rPr lang="de-DE" dirty="0">
                <a:solidFill>
                  <a:schemeClr val="tx1"/>
                </a:solidFill>
              </a:rPr>
              <a:t> planet.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C16E69E-708B-4784-826B-042858467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2708920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43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What would we miss?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A765CC6-FF99-49FF-B3B1-354E4CE7AF47}"/>
              </a:ext>
            </a:extLst>
          </p:cNvPr>
          <p:cNvSpPr txBox="1"/>
          <p:nvPr/>
        </p:nvSpPr>
        <p:spPr>
          <a:xfrm>
            <a:off x="457200" y="1628801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>
                <a:solidFill>
                  <a:srgbClr val="0070C0"/>
                </a:solidFill>
              </a:rPr>
              <a:t>We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would</a:t>
            </a:r>
            <a:r>
              <a:rPr lang="de-DE" sz="2400" b="1" dirty="0">
                <a:solidFill>
                  <a:srgbClr val="0070C0"/>
                </a:solidFill>
              </a:rPr>
              <a:t> miss…</a:t>
            </a:r>
          </a:p>
          <a:p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harmonization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of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requirements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 err="1"/>
              <a:t>measuring</a:t>
            </a:r>
            <a:r>
              <a:rPr lang="de-DE" sz="2400" dirty="0"/>
              <a:t> </a:t>
            </a:r>
            <a:r>
              <a:rPr lang="de-DE" sz="2400" dirty="0" err="1"/>
              <a:t>instruments</a:t>
            </a:r>
            <a:r>
              <a:rPr lang="de-DE" sz="2400" dirty="0"/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 </a:t>
            </a:r>
            <a:r>
              <a:rPr lang="de-DE" sz="2400" dirty="0" err="1"/>
              <a:t>system</a:t>
            </a:r>
            <a:r>
              <a:rPr lang="de-DE" sz="2400" dirty="0"/>
              <a:t>, </a:t>
            </a:r>
            <a:r>
              <a:rPr lang="de-DE" sz="2400" dirty="0" err="1"/>
              <a:t>which</a:t>
            </a:r>
            <a:r>
              <a:rPr lang="de-DE" sz="2400" dirty="0"/>
              <a:t> </a:t>
            </a:r>
            <a:r>
              <a:rPr lang="de-DE" sz="2400" dirty="0" err="1"/>
              <a:t>keeps</a:t>
            </a:r>
            <a:r>
              <a:rPr lang="de-DE" sz="2400" dirty="0"/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bureaucratic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efforts</a:t>
            </a:r>
            <a:r>
              <a:rPr lang="de-DE" sz="2400" b="1" dirty="0">
                <a:solidFill>
                  <a:srgbClr val="0070C0"/>
                </a:solidFill>
              </a:rPr>
              <a:t> on a</a:t>
            </a:r>
            <a:br>
              <a:rPr lang="de-DE" sz="2400" b="1" dirty="0">
                <a:solidFill>
                  <a:srgbClr val="0070C0"/>
                </a:solidFill>
              </a:rPr>
            </a:br>
            <a:r>
              <a:rPr lang="de-DE" sz="2400" b="1" dirty="0" err="1">
                <a:solidFill>
                  <a:srgbClr val="0070C0"/>
                </a:solidFill>
              </a:rPr>
              <a:t>minimum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level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/>
              <a:t>(</a:t>
            </a:r>
            <a:r>
              <a:rPr lang="de-DE" sz="2400" dirty="0" err="1"/>
              <a:t>especially</a:t>
            </a:r>
            <a:r>
              <a:rPr lang="de-DE" sz="2400" dirty="0"/>
              <a:t> </a:t>
            </a:r>
            <a:r>
              <a:rPr lang="de-DE" sz="2400" dirty="0" err="1"/>
              <a:t>for</a:t>
            </a:r>
            <a:r>
              <a:rPr lang="de-DE" sz="2400" dirty="0"/>
              <a:t> </a:t>
            </a:r>
            <a:r>
              <a:rPr lang="de-DE" sz="2400" dirty="0" err="1"/>
              <a:t>manufacturers</a:t>
            </a:r>
            <a:r>
              <a:rPr lang="de-DE" sz="2400" dirty="0"/>
              <a:t>),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 </a:t>
            </a:r>
            <a:r>
              <a:rPr lang="de-DE" sz="2400" dirty="0" err="1"/>
              <a:t>system</a:t>
            </a:r>
            <a:r>
              <a:rPr lang="de-DE" sz="2400" dirty="0"/>
              <a:t>, </a:t>
            </a:r>
            <a:r>
              <a:rPr lang="de-DE" sz="2400" dirty="0" err="1"/>
              <a:t>which</a:t>
            </a:r>
            <a:r>
              <a:rPr lang="de-DE" sz="2400" dirty="0"/>
              <a:t> </a:t>
            </a:r>
            <a:r>
              <a:rPr lang="de-DE" sz="2400" dirty="0" err="1"/>
              <a:t>allows</a:t>
            </a:r>
            <a:r>
              <a:rPr lang="de-DE" sz="2400" dirty="0"/>
              <a:t> </a:t>
            </a:r>
            <a:r>
              <a:rPr lang="de-DE" sz="2400" b="1" dirty="0">
                <a:solidFill>
                  <a:srgbClr val="0070C0"/>
                </a:solidFill>
              </a:rPr>
              <a:t>easy international </a:t>
            </a:r>
            <a:r>
              <a:rPr lang="de-DE" sz="2400" b="1" dirty="0" err="1">
                <a:solidFill>
                  <a:srgbClr val="0070C0"/>
                </a:solidFill>
              </a:rPr>
              <a:t>trade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 err="1"/>
              <a:t>of</a:t>
            </a:r>
            <a:br>
              <a:rPr lang="de-DE" sz="2400" dirty="0"/>
            </a:br>
            <a:r>
              <a:rPr lang="de-DE" sz="2400" dirty="0" err="1"/>
              <a:t>measuring</a:t>
            </a:r>
            <a:r>
              <a:rPr lang="de-DE" sz="2400" dirty="0"/>
              <a:t> </a:t>
            </a:r>
            <a:r>
              <a:rPr lang="de-DE" sz="2400" dirty="0" err="1"/>
              <a:t>instruments</a:t>
            </a:r>
            <a:r>
              <a:rPr lang="de-DE" sz="2400" dirty="0"/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/>
              <a:t>a </a:t>
            </a:r>
            <a:r>
              <a:rPr lang="de-DE" sz="2400" dirty="0" err="1"/>
              <a:t>system</a:t>
            </a:r>
            <a:r>
              <a:rPr lang="de-DE" sz="2400" dirty="0"/>
              <a:t>, </a:t>
            </a:r>
            <a:r>
              <a:rPr lang="de-DE" sz="2400" dirty="0" err="1"/>
              <a:t>where</a:t>
            </a:r>
            <a:r>
              <a:rPr lang="de-DE" sz="2400" dirty="0"/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worldwide</a:t>
            </a:r>
            <a:r>
              <a:rPr lang="de-DE" sz="2400" b="1" dirty="0">
                <a:solidFill>
                  <a:srgbClr val="0070C0"/>
                </a:solidFill>
              </a:rPr>
              <a:t> mutual </a:t>
            </a:r>
            <a:r>
              <a:rPr lang="de-DE" sz="2400" b="1" dirty="0" err="1">
                <a:solidFill>
                  <a:srgbClr val="0070C0"/>
                </a:solidFill>
              </a:rPr>
              <a:t>recognition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of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br>
              <a:rPr lang="de-DE" sz="2400" b="1" dirty="0">
                <a:solidFill>
                  <a:srgbClr val="0070C0"/>
                </a:solidFill>
              </a:rPr>
            </a:br>
            <a:r>
              <a:rPr lang="de-DE" sz="2400" b="1" dirty="0" err="1">
                <a:solidFill>
                  <a:srgbClr val="0070C0"/>
                </a:solidFill>
              </a:rPr>
              <a:t>testing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results</a:t>
            </a:r>
            <a:r>
              <a:rPr lang="de-DE" sz="2400" dirty="0"/>
              <a:t> </a:t>
            </a:r>
            <a:r>
              <a:rPr lang="de-DE" sz="2400" dirty="0" err="1"/>
              <a:t>represents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basic</a:t>
            </a:r>
            <a:r>
              <a:rPr lang="de-DE" sz="2400" dirty="0"/>
              <a:t> </a:t>
            </a:r>
            <a:r>
              <a:rPr lang="de-DE" sz="2400" dirty="0" err="1"/>
              <a:t>principle</a:t>
            </a:r>
            <a:r>
              <a:rPr lang="de-DE" sz="2400" dirty="0"/>
              <a:t>!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CB9F0B29-8EF3-48EE-95E9-B67F90BA8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052736"/>
            <a:ext cx="1889448" cy="188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94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08720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If</a:t>
            </a:r>
            <a:r>
              <a:rPr lang="de-DE" dirty="0"/>
              <a:t>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talk</a:t>
            </a:r>
            <a:r>
              <a:rPr lang="de-DE" dirty="0"/>
              <a:t> </a:t>
            </a:r>
            <a:r>
              <a:rPr lang="de-DE" dirty="0" err="1"/>
              <a:t>about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,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whom</a:t>
            </a:r>
            <a:r>
              <a:rPr lang="de-DE" dirty="0"/>
              <a:t>?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583ACC4A-80D0-4BEF-909B-4449DF6ABA95}"/>
              </a:ext>
            </a:extLst>
          </p:cNvPr>
          <p:cNvSpPr/>
          <p:nvPr/>
        </p:nvSpPr>
        <p:spPr>
          <a:xfrm>
            <a:off x="107504" y="1502254"/>
            <a:ext cx="7704856" cy="25922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AFC90948-6459-44AA-AE37-5FE59E0EFEE8}"/>
              </a:ext>
            </a:extLst>
          </p:cNvPr>
          <p:cNvSpPr/>
          <p:nvPr/>
        </p:nvSpPr>
        <p:spPr>
          <a:xfrm>
            <a:off x="3051212" y="2942414"/>
            <a:ext cx="1926214" cy="1008112"/>
          </a:xfrm>
          <a:prstGeom prst="roundRect">
            <a:avLst/>
          </a:prstGeom>
          <a:gradFill>
            <a:gsLst>
              <a:gs pos="76000">
                <a:srgbClr val="0070C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Manufacturer</a:t>
            </a:r>
            <a:endParaRPr lang="de-DE" sz="2000" b="1" dirty="0"/>
          </a:p>
        </p:txBody>
      </p:sp>
      <p:sp>
        <p:nvSpPr>
          <p:cNvPr id="16" name="Rechteck: abgerundete Ecken 15">
            <a:extLst>
              <a:ext uri="{FF2B5EF4-FFF2-40B4-BE49-F238E27FC236}">
                <a16:creationId xmlns:a16="http://schemas.microsoft.com/office/drawing/2014/main" id="{311DE0DF-40B9-4A39-949E-6F795F3CB4A2}"/>
              </a:ext>
            </a:extLst>
          </p:cNvPr>
          <p:cNvSpPr/>
          <p:nvPr/>
        </p:nvSpPr>
        <p:spPr>
          <a:xfrm>
            <a:off x="314908" y="2942414"/>
            <a:ext cx="1926214" cy="1008112"/>
          </a:xfrm>
          <a:prstGeom prst="roundRect">
            <a:avLst/>
          </a:prstGeom>
          <a:gradFill>
            <a:gsLst>
              <a:gs pos="77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Issuing</a:t>
            </a:r>
            <a:r>
              <a:rPr lang="de-DE" sz="2000" b="1" dirty="0"/>
              <a:t> </a:t>
            </a:r>
            <a:r>
              <a:rPr lang="de-DE" sz="2000" b="1" dirty="0" err="1"/>
              <a:t>authority</a:t>
            </a:r>
            <a:endParaRPr lang="de-DE" sz="2000" b="1" dirty="0"/>
          </a:p>
        </p:txBody>
      </p: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4BAC75ED-9E70-4E47-AA60-18F0EF9CA4B1}"/>
              </a:ext>
            </a:extLst>
          </p:cNvPr>
          <p:cNvSpPr/>
          <p:nvPr/>
        </p:nvSpPr>
        <p:spPr>
          <a:xfrm>
            <a:off x="314908" y="5445224"/>
            <a:ext cx="1926214" cy="1008112"/>
          </a:xfrm>
          <a:prstGeom prst="roundRect">
            <a:avLst/>
          </a:prstGeom>
          <a:gradFill>
            <a:gsLst>
              <a:gs pos="70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Accreditation</a:t>
            </a:r>
          </a:p>
          <a:p>
            <a:pPr algn="ctr"/>
            <a:r>
              <a:rPr lang="de-DE" sz="2000" b="1" dirty="0" err="1"/>
              <a:t>body</a:t>
            </a:r>
            <a:r>
              <a:rPr lang="de-DE" sz="2000" b="1" dirty="0"/>
              <a:t> </a:t>
            </a:r>
            <a:r>
              <a:rPr lang="de-DE" sz="2000" b="1" dirty="0" err="1"/>
              <a:t>or</a:t>
            </a:r>
            <a:r>
              <a:rPr lang="de-DE" sz="2000" b="1" dirty="0"/>
              <a:t> Peer </a:t>
            </a:r>
            <a:br>
              <a:rPr lang="de-DE" sz="2000" b="1" dirty="0"/>
            </a:br>
            <a:r>
              <a:rPr lang="de-DE" sz="2000" b="1" dirty="0" err="1"/>
              <a:t>assessors</a:t>
            </a:r>
            <a:endParaRPr lang="de-DE" sz="2000" b="1" dirty="0"/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4B9D6A0F-FC91-4A57-B7CC-97E241BFA1FD}"/>
              </a:ext>
            </a:extLst>
          </p:cNvPr>
          <p:cNvSpPr/>
          <p:nvPr/>
        </p:nvSpPr>
        <p:spPr>
          <a:xfrm>
            <a:off x="314908" y="4238558"/>
            <a:ext cx="1926214" cy="1008112"/>
          </a:xfrm>
          <a:prstGeom prst="roundRect">
            <a:avLst/>
          </a:prstGeom>
          <a:gradFill>
            <a:gsLst>
              <a:gs pos="70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Legal </a:t>
            </a:r>
            <a:r>
              <a:rPr lang="de-DE" sz="2000" b="1" dirty="0" err="1"/>
              <a:t>Metrology</a:t>
            </a:r>
            <a:r>
              <a:rPr lang="de-DE" sz="2000" b="1" dirty="0"/>
              <a:t> </a:t>
            </a:r>
            <a:r>
              <a:rPr lang="de-DE" sz="2000" b="1" dirty="0" err="1"/>
              <a:t>and</a:t>
            </a:r>
            <a:endParaRPr lang="de-DE" sz="2000" b="1" dirty="0"/>
          </a:p>
          <a:p>
            <a:pPr algn="ctr"/>
            <a:r>
              <a:rPr lang="de-DE" sz="2000" b="1" dirty="0"/>
              <a:t>QMS </a:t>
            </a:r>
            <a:r>
              <a:rPr lang="de-DE" sz="2000" b="1" dirty="0" err="1"/>
              <a:t>Experts</a:t>
            </a:r>
            <a:endParaRPr lang="de-DE" sz="2000" b="1" dirty="0"/>
          </a:p>
        </p:txBody>
      </p:sp>
      <p:sp>
        <p:nvSpPr>
          <p:cNvPr id="19" name="Rechteck: abgerundete Ecken 18">
            <a:extLst>
              <a:ext uri="{FF2B5EF4-FFF2-40B4-BE49-F238E27FC236}">
                <a16:creationId xmlns:a16="http://schemas.microsoft.com/office/drawing/2014/main" id="{C0C2AEDB-03D0-4D3A-9607-83E12347CFF6}"/>
              </a:ext>
            </a:extLst>
          </p:cNvPr>
          <p:cNvSpPr/>
          <p:nvPr/>
        </p:nvSpPr>
        <p:spPr>
          <a:xfrm>
            <a:off x="3051212" y="1646270"/>
            <a:ext cx="1926214" cy="1008112"/>
          </a:xfrm>
          <a:prstGeom prst="roundRect">
            <a:avLst/>
          </a:prstGeom>
          <a:gradFill>
            <a:gsLst>
              <a:gs pos="76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Utilizers</a:t>
            </a:r>
            <a:endParaRPr lang="de-DE" sz="2000" b="1" dirty="0"/>
          </a:p>
          <a:p>
            <a:pPr algn="ctr"/>
            <a:r>
              <a:rPr lang="de-DE" sz="2000" b="1" dirty="0" err="1"/>
              <a:t>and</a:t>
            </a:r>
            <a:endParaRPr lang="de-DE" sz="2000" b="1" dirty="0"/>
          </a:p>
          <a:p>
            <a:pPr algn="ctr"/>
            <a:r>
              <a:rPr lang="de-DE" sz="2000" b="1" dirty="0"/>
              <a:t>Associates</a:t>
            </a:r>
          </a:p>
        </p:txBody>
      </p:sp>
      <p:sp>
        <p:nvSpPr>
          <p:cNvPr id="20" name="Rechteck: abgerundete Ecken 19">
            <a:extLst>
              <a:ext uri="{FF2B5EF4-FFF2-40B4-BE49-F238E27FC236}">
                <a16:creationId xmlns:a16="http://schemas.microsoft.com/office/drawing/2014/main" id="{9FDE81B5-69EB-4A82-A097-58AC0BC7E6EE}"/>
              </a:ext>
            </a:extLst>
          </p:cNvPr>
          <p:cNvSpPr/>
          <p:nvPr/>
        </p:nvSpPr>
        <p:spPr>
          <a:xfrm>
            <a:off x="5715508" y="2942414"/>
            <a:ext cx="1926214" cy="1008112"/>
          </a:xfrm>
          <a:prstGeom prst="roundRect">
            <a:avLst/>
          </a:prstGeom>
          <a:gradFill>
            <a:gsLst>
              <a:gs pos="76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Customer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D734CCCB-58DB-4E3C-894E-553BDDB011FA}"/>
              </a:ext>
            </a:extLst>
          </p:cNvPr>
          <p:cNvSpPr/>
          <p:nvPr/>
        </p:nvSpPr>
        <p:spPr>
          <a:xfrm>
            <a:off x="3051212" y="4238558"/>
            <a:ext cx="1926214" cy="1008112"/>
          </a:xfrm>
          <a:prstGeom prst="roundRect">
            <a:avLst/>
          </a:prstGeom>
          <a:gradFill>
            <a:gsLst>
              <a:gs pos="76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Manufacturer</a:t>
            </a:r>
            <a:endParaRPr lang="de-DE" sz="2000" b="1" dirty="0"/>
          </a:p>
          <a:p>
            <a:pPr algn="ctr"/>
            <a:r>
              <a:rPr lang="de-DE" sz="2000" b="1" dirty="0" err="1"/>
              <a:t>Testing</a:t>
            </a:r>
            <a:endParaRPr lang="de-DE" sz="2000" b="1" dirty="0"/>
          </a:p>
          <a:p>
            <a:pPr algn="ctr"/>
            <a:r>
              <a:rPr lang="de-DE" sz="2000" b="1" dirty="0"/>
              <a:t>Lab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476B662-1B4D-44B9-8409-E5FFF9D43AD4}"/>
              </a:ext>
            </a:extLst>
          </p:cNvPr>
          <p:cNvCxnSpPr>
            <a:stCxn id="15" idx="1"/>
            <a:endCxn id="16" idx="3"/>
          </p:cNvCxnSpPr>
          <p:nvPr/>
        </p:nvCxnSpPr>
        <p:spPr>
          <a:xfrm flipH="1">
            <a:off x="2241122" y="3446470"/>
            <a:ext cx="81009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D46EC9B8-1A7F-4748-B966-B6F31370C107}"/>
              </a:ext>
            </a:extLst>
          </p:cNvPr>
          <p:cNvCxnSpPr>
            <a:stCxn id="15" idx="2"/>
            <a:endCxn id="21" idx="0"/>
          </p:cNvCxnSpPr>
          <p:nvPr/>
        </p:nvCxnSpPr>
        <p:spPr>
          <a:xfrm>
            <a:off x="4014319" y="3950526"/>
            <a:ext cx="0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7B38C4E8-B5C5-4A0A-A190-D2DF5789EF5E}"/>
              </a:ext>
            </a:extLst>
          </p:cNvPr>
          <p:cNvCxnSpPr>
            <a:stCxn id="19" idx="2"/>
            <a:endCxn id="15" idx="0"/>
          </p:cNvCxnSpPr>
          <p:nvPr/>
        </p:nvCxnSpPr>
        <p:spPr>
          <a:xfrm>
            <a:off x="4014319" y="2654382"/>
            <a:ext cx="0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29806028-5618-4B39-B214-3A65F1DE7D5D}"/>
              </a:ext>
            </a:extLst>
          </p:cNvPr>
          <p:cNvCxnSpPr>
            <a:stCxn id="16" idx="2"/>
            <a:endCxn id="18" idx="0"/>
          </p:cNvCxnSpPr>
          <p:nvPr/>
        </p:nvCxnSpPr>
        <p:spPr>
          <a:xfrm>
            <a:off x="1278015" y="3950526"/>
            <a:ext cx="0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235112B4-0EEB-4596-8D40-8F073AF7B7B9}"/>
              </a:ext>
            </a:extLst>
          </p:cNvPr>
          <p:cNvCxnSpPr>
            <a:stCxn id="18" idx="2"/>
            <a:endCxn id="17" idx="0"/>
          </p:cNvCxnSpPr>
          <p:nvPr/>
        </p:nvCxnSpPr>
        <p:spPr>
          <a:xfrm>
            <a:off x="1278015" y="5246670"/>
            <a:ext cx="0" cy="19855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>
            <a:extLst>
              <a:ext uri="{FF2B5EF4-FFF2-40B4-BE49-F238E27FC236}">
                <a16:creationId xmlns:a16="http://schemas.microsoft.com/office/drawing/2014/main" id="{5CD26733-F806-468C-B4C9-486B150FD212}"/>
              </a:ext>
            </a:extLst>
          </p:cNvPr>
          <p:cNvCxnSpPr>
            <a:stCxn id="20" idx="1"/>
            <a:endCxn id="15" idx="3"/>
          </p:cNvCxnSpPr>
          <p:nvPr/>
        </p:nvCxnSpPr>
        <p:spPr>
          <a:xfrm flipH="1">
            <a:off x="4977426" y="3446470"/>
            <a:ext cx="73808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95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8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96752"/>
            <a:ext cx="836327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different </a:t>
            </a:r>
            <a:r>
              <a:rPr lang="de-DE" dirty="0" err="1"/>
              <a:t>operators</a:t>
            </a:r>
            <a:r>
              <a:rPr lang="de-DE" dirty="0"/>
              <a:t>?</a:t>
            </a: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69534C45-DD78-4F97-B7B4-C2A2DB655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2056696"/>
            <a:ext cx="2003712" cy="2671198"/>
          </a:xfrm>
          <a:prstGeom prst="rect">
            <a:avLst/>
          </a:prstGeom>
        </p:spPr>
      </p:pic>
      <p:sp>
        <p:nvSpPr>
          <p:cNvPr id="41" name="Rechteck: abgerundete Ecken 40">
            <a:extLst>
              <a:ext uri="{FF2B5EF4-FFF2-40B4-BE49-F238E27FC236}">
                <a16:creationId xmlns:a16="http://schemas.microsoft.com/office/drawing/2014/main" id="{8F988D18-79F5-4096-860C-B629688DBCDA}"/>
              </a:ext>
            </a:extLst>
          </p:cNvPr>
          <p:cNvSpPr/>
          <p:nvPr/>
        </p:nvSpPr>
        <p:spPr>
          <a:xfrm>
            <a:off x="611560" y="2045634"/>
            <a:ext cx="2016224" cy="1008112"/>
          </a:xfrm>
          <a:prstGeom prst="roundRect">
            <a:avLst/>
          </a:prstGeom>
          <a:gradFill>
            <a:gsLst>
              <a:gs pos="76000">
                <a:srgbClr val="0070C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Manufacturer</a:t>
            </a:r>
            <a:endParaRPr lang="de-DE" sz="2000" b="1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17FB446-4F7D-4633-80AF-7309BD372F90}"/>
              </a:ext>
            </a:extLst>
          </p:cNvPr>
          <p:cNvSpPr/>
          <p:nvPr/>
        </p:nvSpPr>
        <p:spPr>
          <a:xfrm>
            <a:off x="251520" y="3212976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Compliance with harmonized requirements</a:t>
            </a:r>
            <a:br>
              <a:rPr lang="en-US" sz="2000" dirty="0"/>
            </a:br>
            <a:r>
              <a:rPr lang="en-US" sz="2000" dirty="0"/>
              <a:t>of the relevant OIML-recommendations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Avoidance of duplication </a:t>
            </a:r>
            <a:r>
              <a:rPr lang="en-US" sz="2000" dirty="0"/>
              <a:t>of type approval tests </a:t>
            </a:r>
            <a:br>
              <a:rPr lang="en-US" sz="2000" dirty="0"/>
            </a:br>
            <a:r>
              <a:rPr lang="en-US" sz="2000" dirty="0"/>
              <a:t>in different countries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Reduced effort</a:t>
            </a:r>
            <a:r>
              <a:rPr lang="en-US" sz="2000" dirty="0"/>
              <a:t> to obtain national approvals (saving time and money)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Shorter time-to-market </a:t>
            </a:r>
            <a:r>
              <a:rPr lang="en-US" sz="2000" dirty="0"/>
              <a:t>period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Easier access </a:t>
            </a:r>
            <a:r>
              <a:rPr lang="en-US" sz="2000" dirty="0"/>
              <a:t>to international market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1081841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9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196752"/>
            <a:ext cx="836327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benefits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different </a:t>
            </a:r>
            <a:r>
              <a:rPr lang="de-DE" dirty="0" err="1"/>
              <a:t>operators</a:t>
            </a:r>
            <a:r>
              <a:rPr lang="de-DE" dirty="0"/>
              <a:t>?</a:t>
            </a:r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06233B81-83AC-42DD-B09F-16824D587C93}"/>
              </a:ext>
            </a:extLst>
          </p:cNvPr>
          <p:cNvSpPr/>
          <p:nvPr/>
        </p:nvSpPr>
        <p:spPr>
          <a:xfrm>
            <a:off x="546795" y="1988840"/>
            <a:ext cx="2016224" cy="1008112"/>
          </a:xfrm>
          <a:prstGeom prst="roundRect">
            <a:avLst/>
          </a:prstGeom>
          <a:gradFill>
            <a:gsLst>
              <a:gs pos="76000">
                <a:schemeClr val="tx2">
                  <a:lumMod val="5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Utilizers</a:t>
            </a:r>
            <a:endParaRPr lang="de-DE" sz="2000" b="1" dirty="0"/>
          </a:p>
          <a:p>
            <a:pPr algn="ctr"/>
            <a:r>
              <a:rPr lang="de-DE" sz="2000" b="1" dirty="0" err="1"/>
              <a:t>and</a:t>
            </a:r>
            <a:endParaRPr lang="de-DE" sz="2000" b="1" dirty="0"/>
          </a:p>
          <a:p>
            <a:pPr algn="ctr"/>
            <a:r>
              <a:rPr lang="de-DE" sz="2000" b="1" dirty="0"/>
              <a:t>Associates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CEB4FB2E-438B-4668-A162-A6CFEBE166DF}"/>
              </a:ext>
            </a:extLst>
          </p:cNvPr>
          <p:cNvSpPr/>
          <p:nvPr/>
        </p:nvSpPr>
        <p:spPr>
          <a:xfrm>
            <a:off x="467544" y="3082384"/>
            <a:ext cx="835322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Easy issuing of national approvals </a:t>
            </a:r>
            <a:r>
              <a:rPr lang="en-US" sz="2000" dirty="0"/>
              <a:t>by authorities </a:t>
            </a:r>
            <a:br>
              <a:rPr lang="en-US" sz="2000" dirty="0"/>
            </a:br>
            <a:r>
              <a:rPr lang="en-US" sz="2000" dirty="0"/>
              <a:t>from countries in which no test facilities are available</a:t>
            </a:r>
            <a:br>
              <a:rPr lang="en-US" sz="2000" dirty="0"/>
            </a:br>
            <a:r>
              <a:rPr lang="en-US" sz="2000" dirty="0"/>
              <a:t>and where national type evaluations and approvals are required.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Reliance on the work of issuing authorities</a:t>
            </a:r>
            <a:r>
              <a:rPr lang="en-US" sz="2000" dirty="0"/>
              <a:t>, which have</a:t>
            </a:r>
            <a:br>
              <a:rPr lang="en-US" sz="2000" dirty="0"/>
            </a:br>
            <a:r>
              <a:rPr lang="en-US" sz="2000" dirty="0"/>
              <a:t>demonstrated competence.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</a:rPr>
              <a:t>Reliance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0070C0"/>
                </a:solidFill>
              </a:rPr>
              <a:t>on</a:t>
            </a:r>
            <a:r>
              <a:rPr lang="en-US" sz="2000" dirty="0"/>
              <a:t> internationally agreed resp. </a:t>
            </a:r>
            <a:r>
              <a:rPr lang="en-US" sz="2000" b="1" dirty="0">
                <a:solidFill>
                  <a:srgbClr val="0070C0"/>
                </a:solidFill>
              </a:rPr>
              <a:t>harmonized requirements</a:t>
            </a:r>
            <a:r>
              <a:rPr lang="en-US" sz="20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Only measuring instruments enter the national market, </a:t>
            </a:r>
            <a:br>
              <a:rPr lang="en-US" sz="2000" dirty="0"/>
            </a:br>
            <a:r>
              <a:rPr lang="en-US" sz="2000" dirty="0"/>
              <a:t>where the </a:t>
            </a:r>
            <a:r>
              <a:rPr lang="en-US" sz="2000" b="1" dirty="0">
                <a:solidFill>
                  <a:srgbClr val="0070C0"/>
                </a:solidFill>
              </a:rPr>
              <a:t>quality has been proven</a:t>
            </a:r>
            <a:r>
              <a:rPr lang="en-US" sz="2000" dirty="0"/>
              <a:t>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1902B06-8250-44E8-9F3B-9AA349D23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1982349"/>
            <a:ext cx="1818774" cy="136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73950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236</Words>
  <Application>Microsoft Office PowerPoint</Application>
  <PresentationFormat>Bildschirmpräsentation (4:3)</PresentationFormat>
  <Paragraphs>121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6" baseType="lpstr">
      <vt:lpstr>Arial</vt:lpstr>
      <vt:lpstr>Calibri</vt:lpstr>
      <vt:lpstr>OIML PowerPoint Layout 2015</vt:lpstr>
      <vt:lpstr>Introduction and general information: Expected benefits of the new OIML-CS</vt:lpstr>
      <vt:lpstr>Topics</vt:lpstr>
      <vt:lpstr>OIML Issuing Authorities</vt:lpstr>
      <vt:lpstr>What would be without it?</vt:lpstr>
      <vt:lpstr>PowerPoint-Präsentation</vt:lpstr>
      <vt:lpstr>What would we miss?</vt:lpstr>
      <vt:lpstr>If we talk about benefits, for whom?</vt:lpstr>
      <vt:lpstr>What are the benefits  for the different operators?</vt:lpstr>
      <vt:lpstr>What are the benefits  for the different operators?</vt:lpstr>
      <vt:lpstr>What are the benefits  for the different operators?</vt:lpstr>
      <vt:lpstr>What are the benefits  for the different operators?</vt:lpstr>
      <vt:lpstr>Summary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Certification System</dc:title>
  <dc:creator>DixonP</dc:creator>
  <cp:lastModifiedBy>Peter Ulbig</cp:lastModifiedBy>
  <cp:revision>201</cp:revision>
  <cp:lastPrinted>2017-06-09T15:55:04Z</cp:lastPrinted>
  <dcterms:created xsi:type="dcterms:W3CDTF">2017-01-13T15:09:56Z</dcterms:created>
  <dcterms:modified xsi:type="dcterms:W3CDTF">2018-05-14T19:39:46Z</dcterms:modified>
</cp:coreProperties>
</file>